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8" r:id="rId5"/>
    <p:sldId id="267" r:id="rId6"/>
    <p:sldId id="263" r:id="rId7"/>
    <p:sldId id="259" r:id="rId8"/>
    <p:sldId id="260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76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artel2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vaniastatzu\Downloads\APPENDICE%20STATISTICA-6\Indicatori_per_regione_sesso_elaborazion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vaniastatzu\Downloads\Appendici%20Statistica%20report%20Molesti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vaniastatzu\Downloads\APPENDICE%20STATISTICA-6\Indicatori_per_regione_sess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vaniastatzu\Downloads\APPENDICE%20STATISTICA-6\Indicatori_per_regione_sess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Foglio1!$B$8:$B$25</c:f>
              <c:strCache>
                <c:ptCount val="18"/>
                <c:pt idx="0">
                  <c:v>amico</c:v>
                </c:pt>
                <c:pt idx="1">
                  <c:v>cliente</c:v>
                </c:pt>
                <c:pt idx="2">
                  <c:v>cognato</c:v>
                </c:pt>
                <c:pt idx="3">
                  <c:v>ex partner della figlia</c:v>
                </c:pt>
                <c:pt idx="4">
                  <c:v>fidanzato figlia</c:v>
                </c:pt>
                <c:pt idx="5">
                  <c:v>fidanzato sorella</c:v>
                </c:pt>
                <c:pt idx="6">
                  <c:v>figlia</c:v>
                </c:pt>
                <c:pt idx="7">
                  <c:v>nessuna</c:v>
                </c:pt>
                <c:pt idx="8">
                  <c:v>nipote</c:v>
                </c:pt>
                <c:pt idx="9">
                  <c:v>conoscente</c:v>
                </c:pt>
                <c:pt idx="10">
                  <c:v>padre</c:v>
                </c:pt>
                <c:pt idx="11">
                  <c:v>ex marito</c:v>
                </c:pt>
                <c:pt idx="12">
                  <c:v>ex partner</c:v>
                </c:pt>
                <c:pt idx="13">
                  <c:v>sconosciuto</c:v>
                </c:pt>
                <c:pt idx="14">
                  <c:v>partner</c:v>
                </c:pt>
                <c:pt idx="15">
                  <c:v>figlio</c:v>
                </c:pt>
                <c:pt idx="16">
                  <c:v>Omicida non identificato</c:v>
                </c:pt>
                <c:pt idx="17">
                  <c:v>marito</c:v>
                </c:pt>
              </c:strCache>
            </c:strRef>
          </c:cat>
          <c:val>
            <c:numRef>
              <c:f>Foglio1!$C$8:$C$25</c:f>
              <c:numCache>
                <c:formatCode>0.00%</c:formatCode>
                <c:ptCount val="18"/>
                <c:pt idx="0">
                  <c:v>9.6153846153846159E-3</c:v>
                </c:pt>
                <c:pt idx="1">
                  <c:v>9.6153846153846159E-3</c:v>
                </c:pt>
                <c:pt idx="2">
                  <c:v>9.6153846153846159E-3</c:v>
                </c:pt>
                <c:pt idx="3">
                  <c:v>9.6153846153846159E-3</c:v>
                </c:pt>
                <c:pt idx="4">
                  <c:v>9.6153846153846159E-3</c:v>
                </c:pt>
                <c:pt idx="5">
                  <c:v>9.6153846153846159E-3</c:v>
                </c:pt>
                <c:pt idx="6">
                  <c:v>9.6153846153846159E-3</c:v>
                </c:pt>
                <c:pt idx="7">
                  <c:v>1.9230769230769232E-2</c:v>
                </c:pt>
                <c:pt idx="8">
                  <c:v>1.9230769230769232E-2</c:v>
                </c:pt>
                <c:pt idx="9">
                  <c:v>2.8846153846153848E-2</c:v>
                </c:pt>
                <c:pt idx="10">
                  <c:v>2.8846153846153848E-2</c:v>
                </c:pt>
                <c:pt idx="11">
                  <c:v>5.7692307692307696E-2</c:v>
                </c:pt>
                <c:pt idx="12">
                  <c:v>5.7692307692307696E-2</c:v>
                </c:pt>
                <c:pt idx="13">
                  <c:v>5.7692307692307696E-2</c:v>
                </c:pt>
                <c:pt idx="14">
                  <c:v>8.6538461538461536E-2</c:v>
                </c:pt>
                <c:pt idx="15">
                  <c:v>0.10576923076923077</c:v>
                </c:pt>
                <c:pt idx="16">
                  <c:v>0.13461538461538461</c:v>
                </c:pt>
                <c:pt idx="17">
                  <c:v>0.33653846153846156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48-3449-972E-2CE3945F14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34533055"/>
        <c:axId val="1046812047"/>
      </c:barChart>
      <c:catAx>
        <c:axId val="14345330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46812047"/>
        <c:crosses val="autoZero"/>
        <c:auto val="1"/>
        <c:lblAlgn val="ctr"/>
        <c:lblOffset val="100"/>
        <c:noMultiLvlLbl val="0"/>
      </c:catAx>
      <c:valAx>
        <c:axId val="10468120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45330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it-IT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Percezione di sicurezza camminando da soli quando è buio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9981600"/>
        <c:axId val="1373469967"/>
      </c:barChart>
      <c:catAx>
        <c:axId val="22998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73469967"/>
        <c:crosses val="autoZero"/>
        <c:auto val="1"/>
        <c:lblAlgn val="ctr"/>
        <c:lblOffset val="100"/>
        <c:noMultiLvlLbl val="0"/>
      </c:catAx>
      <c:valAx>
        <c:axId val="1373469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2998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3D6-DC4F-B3FA-A52B20F924C2}"/>
              </c:ext>
            </c:extLst>
          </c:dPt>
          <c:dPt>
            <c:idx val="2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D6-DC4F-B3FA-A52B20F924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TAV_11!$A$4:$A$24</c:f>
              <c:strCache>
                <c:ptCount val="21"/>
                <c:pt idx="0">
                  <c:v>Abruzzo</c:v>
                </c:pt>
                <c:pt idx="1">
                  <c:v>Basilicata</c:v>
                </c:pt>
                <c:pt idx="2">
                  <c:v>Calabria</c:v>
                </c:pt>
                <c:pt idx="3">
                  <c:v>Campania</c:v>
                </c:pt>
                <c:pt idx="4">
                  <c:v>Emilia-Romagna</c:v>
                </c:pt>
                <c:pt idx="5">
                  <c:v>Friuli-Venezia Giulia</c:v>
                </c:pt>
                <c:pt idx="6">
                  <c:v>Lazio</c:v>
                </c:pt>
                <c:pt idx="7">
                  <c:v>Liguria</c:v>
                </c:pt>
                <c:pt idx="8">
                  <c:v>Lombardia</c:v>
                </c:pt>
                <c:pt idx="9">
                  <c:v>Marche</c:v>
                </c:pt>
                <c:pt idx="10">
                  <c:v>Molise</c:v>
                </c:pt>
                <c:pt idx="11">
                  <c:v>Piemonte</c:v>
                </c:pt>
                <c:pt idx="12">
                  <c:v>Puglia</c:v>
                </c:pt>
                <c:pt idx="13">
                  <c:v>Sardegna</c:v>
                </c:pt>
                <c:pt idx="14">
                  <c:v>Sicilia</c:v>
                </c:pt>
                <c:pt idx="15">
                  <c:v>Toscana</c:v>
                </c:pt>
                <c:pt idx="16">
                  <c:v>Trentino-Alto Adige/Südtirol</c:v>
                </c:pt>
                <c:pt idx="17">
                  <c:v>Umbria</c:v>
                </c:pt>
                <c:pt idx="18">
                  <c:v>Valle d'Aosta/Vallée d'Aoste</c:v>
                </c:pt>
                <c:pt idx="19">
                  <c:v>Veneto</c:v>
                </c:pt>
                <c:pt idx="20">
                  <c:v>Italia</c:v>
                </c:pt>
              </c:strCache>
            </c:strRef>
          </c:cat>
          <c:val>
            <c:numRef>
              <c:f>TAV_11!$B$4:$B$24</c:f>
              <c:numCache>
                <c:formatCode>0.0</c:formatCode>
                <c:ptCount val="21"/>
                <c:pt idx="0">
                  <c:v>4.08</c:v>
                </c:pt>
                <c:pt idx="1">
                  <c:v>4.18</c:v>
                </c:pt>
                <c:pt idx="2">
                  <c:v>2.36</c:v>
                </c:pt>
                <c:pt idx="3">
                  <c:v>5.24</c:v>
                </c:pt>
                <c:pt idx="4">
                  <c:v>5.63</c:v>
                </c:pt>
                <c:pt idx="5">
                  <c:v>2.79</c:v>
                </c:pt>
                <c:pt idx="6">
                  <c:v>6.62</c:v>
                </c:pt>
                <c:pt idx="7">
                  <c:v>10.32</c:v>
                </c:pt>
                <c:pt idx="8">
                  <c:v>8.17</c:v>
                </c:pt>
                <c:pt idx="9">
                  <c:v>7.23</c:v>
                </c:pt>
                <c:pt idx="10">
                  <c:v>3.14</c:v>
                </c:pt>
                <c:pt idx="11">
                  <c:v>8.09</c:v>
                </c:pt>
                <c:pt idx="12">
                  <c:v>6.14</c:v>
                </c:pt>
                <c:pt idx="13">
                  <c:v>5.48</c:v>
                </c:pt>
                <c:pt idx="14">
                  <c:v>5.37</c:v>
                </c:pt>
                <c:pt idx="15">
                  <c:v>5.61</c:v>
                </c:pt>
                <c:pt idx="16">
                  <c:v>5.99</c:v>
                </c:pt>
                <c:pt idx="17">
                  <c:v>10.52</c:v>
                </c:pt>
                <c:pt idx="18">
                  <c:v>0.66</c:v>
                </c:pt>
                <c:pt idx="19">
                  <c:v>6.38</c:v>
                </c:pt>
                <c:pt idx="20">
                  <c:v>6.36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80-0A41-804A-CDEEADA34A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76140431"/>
        <c:axId val="1319763039"/>
      </c:barChart>
      <c:catAx>
        <c:axId val="1376140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19763039"/>
        <c:crosses val="autoZero"/>
        <c:auto val="1"/>
        <c:lblAlgn val="ctr"/>
        <c:lblOffset val="100"/>
        <c:noMultiLvlLbl val="0"/>
      </c:catAx>
      <c:valAx>
        <c:axId val="1319763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76140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>
              <a:lumMod val="95000"/>
              <a:lumOff val="5000"/>
            </a:schemeClr>
          </a:solidFill>
        </a:defRPr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Foglio5!$T$1</c:f>
              <c:strCache>
                <c:ptCount val="1"/>
                <c:pt idx="0">
                  <c:v>Femmine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Foglio5!$S$2:$S$24</c:f>
              <c:strCache>
                <c:ptCount val="23"/>
                <c:pt idx="0">
                  <c:v>Valle d'Aosta/Vallée d'Aoste</c:v>
                </c:pt>
                <c:pt idx="1">
                  <c:v>Basilicata</c:v>
                </c:pt>
                <c:pt idx="2">
                  <c:v>Calabria</c:v>
                </c:pt>
                <c:pt idx="3">
                  <c:v>Molise</c:v>
                </c:pt>
                <c:pt idx="4">
                  <c:v>Friuli-Venezia Giulia</c:v>
                </c:pt>
                <c:pt idx="5">
                  <c:v>Trentino-Alto Adige/Südtirol</c:v>
                </c:pt>
                <c:pt idx="6">
                  <c:v>Sardegna</c:v>
                </c:pt>
                <c:pt idx="7">
                  <c:v>Liguria</c:v>
                </c:pt>
                <c:pt idx="8">
                  <c:v>Marche</c:v>
                </c:pt>
                <c:pt idx="9">
                  <c:v>Umbria</c:v>
                </c:pt>
                <c:pt idx="10">
                  <c:v>Piemonte</c:v>
                </c:pt>
                <c:pt idx="11">
                  <c:v>Toscana</c:v>
                </c:pt>
                <c:pt idx="12">
                  <c:v>Abruzzo</c:v>
                </c:pt>
                <c:pt idx="13">
                  <c:v>Isole</c:v>
                </c:pt>
                <c:pt idx="14">
                  <c:v>Veneto</c:v>
                </c:pt>
                <c:pt idx="15">
                  <c:v>Italia</c:v>
                </c:pt>
                <c:pt idx="16">
                  <c:v>Puglia</c:v>
                </c:pt>
                <c:pt idx="17">
                  <c:v>Centro</c:v>
                </c:pt>
                <c:pt idx="18">
                  <c:v>Sicilia</c:v>
                </c:pt>
                <c:pt idx="19">
                  <c:v>Lombardia</c:v>
                </c:pt>
                <c:pt idx="20">
                  <c:v>Emilia-Romagna</c:v>
                </c:pt>
                <c:pt idx="21">
                  <c:v>Campania</c:v>
                </c:pt>
                <c:pt idx="22">
                  <c:v>Lazio</c:v>
                </c:pt>
              </c:strCache>
            </c:strRef>
          </c:cat>
          <c:val>
            <c:numRef>
              <c:f>Foglio5!$T$2:$T$24</c:f>
              <c:numCache>
                <c:formatCode>General</c:formatCode>
                <c:ptCount val="23"/>
                <c:pt idx="0">
                  <c:v>75.3</c:v>
                </c:pt>
                <c:pt idx="1">
                  <c:v>69.5</c:v>
                </c:pt>
                <c:pt idx="2">
                  <c:v>64.8</c:v>
                </c:pt>
                <c:pt idx="3">
                  <c:v>64.2</c:v>
                </c:pt>
                <c:pt idx="4">
                  <c:v>63.4</c:v>
                </c:pt>
                <c:pt idx="5">
                  <c:v>62.6</c:v>
                </c:pt>
                <c:pt idx="6">
                  <c:v>60.7</c:v>
                </c:pt>
                <c:pt idx="7">
                  <c:v>59.8</c:v>
                </c:pt>
                <c:pt idx="8">
                  <c:v>58.2</c:v>
                </c:pt>
                <c:pt idx="9">
                  <c:v>58.2</c:v>
                </c:pt>
                <c:pt idx="10">
                  <c:v>57.5</c:v>
                </c:pt>
                <c:pt idx="11">
                  <c:v>56.5</c:v>
                </c:pt>
                <c:pt idx="12">
                  <c:v>53.4</c:v>
                </c:pt>
                <c:pt idx="13">
                  <c:v>52.6</c:v>
                </c:pt>
                <c:pt idx="14">
                  <c:v>52.2</c:v>
                </c:pt>
                <c:pt idx="15">
                  <c:v>52.1</c:v>
                </c:pt>
                <c:pt idx="16">
                  <c:v>51.2</c:v>
                </c:pt>
                <c:pt idx="17">
                  <c:v>49.9</c:v>
                </c:pt>
                <c:pt idx="18">
                  <c:v>49.8</c:v>
                </c:pt>
                <c:pt idx="19">
                  <c:v>49.1</c:v>
                </c:pt>
                <c:pt idx="20">
                  <c:v>48.9</c:v>
                </c:pt>
                <c:pt idx="21">
                  <c:v>46.8</c:v>
                </c:pt>
                <c:pt idx="22">
                  <c:v>42.3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B5-5D4E-A887-9C46A299ADAE}"/>
            </c:ext>
          </c:extLst>
        </c:ser>
        <c:ser>
          <c:idx val="1"/>
          <c:order val="1"/>
          <c:tx>
            <c:strRef>
              <c:f>Foglio5!$U$1</c:f>
              <c:strCache>
                <c:ptCount val="1"/>
                <c:pt idx="0">
                  <c:v>Maschi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Foglio5!$S$2:$S$24</c:f>
              <c:strCache>
                <c:ptCount val="23"/>
                <c:pt idx="0">
                  <c:v>Valle d'Aosta/Vallée d'Aoste</c:v>
                </c:pt>
                <c:pt idx="1">
                  <c:v>Basilicata</c:v>
                </c:pt>
                <c:pt idx="2">
                  <c:v>Calabria</c:v>
                </c:pt>
                <c:pt idx="3">
                  <c:v>Molise</c:v>
                </c:pt>
                <c:pt idx="4">
                  <c:v>Friuli-Venezia Giulia</c:v>
                </c:pt>
                <c:pt idx="5">
                  <c:v>Trentino-Alto Adige/Südtirol</c:v>
                </c:pt>
                <c:pt idx="6">
                  <c:v>Sardegna</c:v>
                </c:pt>
                <c:pt idx="7">
                  <c:v>Liguria</c:v>
                </c:pt>
                <c:pt idx="8">
                  <c:v>Marche</c:v>
                </c:pt>
                <c:pt idx="9">
                  <c:v>Umbria</c:v>
                </c:pt>
                <c:pt idx="10">
                  <c:v>Piemonte</c:v>
                </c:pt>
                <c:pt idx="11">
                  <c:v>Toscana</c:v>
                </c:pt>
                <c:pt idx="12">
                  <c:v>Abruzzo</c:v>
                </c:pt>
                <c:pt idx="13">
                  <c:v>Isole</c:v>
                </c:pt>
                <c:pt idx="14">
                  <c:v>Veneto</c:v>
                </c:pt>
                <c:pt idx="15">
                  <c:v>Italia</c:v>
                </c:pt>
                <c:pt idx="16">
                  <c:v>Puglia</c:v>
                </c:pt>
                <c:pt idx="17">
                  <c:v>Centro</c:v>
                </c:pt>
                <c:pt idx="18">
                  <c:v>Sicilia</c:v>
                </c:pt>
                <c:pt idx="19">
                  <c:v>Lombardia</c:v>
                </c:pt>
                <c:pt idx="20">
                  <c:v>Emilia-Romagna</c:v>
                </c:pt>
                <c:pt idx="21">
                  <c:v>Campania</c:v>
                </c:pt>
                <c:pt idx="22">
                  <c:v>Lazio</c:v>
                </c:pt>
              </c:strCache>
            </c:strRef>
          </c:cat>
          <c:val>
            <c:numRef>
              <c:f>Foglio5!$U$2:$U$24</c:f>
              <c:numCache>
                <c:formatCode>General</c:formatCode>
                <c:ptCount val="23"/>
                <c:pt idx="0">
                  <c:v>88.1</c:v>
                </c:pt>
                <c:pt idx="1">
                  <c:v>82.7</c:v>
                </c:pt>
                <c:pt idx="2">
                  <c:v>81.5</c:v>
                </c:pt>
                <c:pt idx="3">
                  <c:v>78.599999999999994</c:v>
                </c:pt>
                <c:pt idx="4">
                  <c:v>79.2</c:v>
                </c:pt>
                <c:pt idx="5">
                  <c:v>80.900000000000006</c:v>
                </c:pt>
                <c:pt idx="6">
                  <c:v>79.900000000000006</c:v>
                </c:pt>
                <c:pt idx="7">
                  <c:v>79.400000000000006</c:v>
                </c:pt>
                <c:pt idx="8">
                  <c:v>78</c:v>
                </c:pt>
                <c:pt idx="9">
                  <c:v>75.8</c:v>
                </c:pt>
                <c:pt idx="10">
                  <c:v>76.2</c:v>
                </c:pt>
                <c:pt idx="11">
                  <c:v>76.400000000000006</c:v>
                </c:pt>
                <c:pt idx="12">
                  <c:v>74.7</c:v>
                </c:pt>
                <c:pt idx="13">
                  <c:v>70.599999999999994</c:v>
                </c:pt>
                <c:pt idx="14">
                  <c:v>74.400000000000006</c:v>
                </c:pt>
                <c:pt idx="15">
                  <c:v>72.400000000000006</c:v>
                </c:pt>
                <c:pt idx="16">
                  <c:v>70.400000000000006</c:v>
                </c:pt>
                <c:pt idx="17">
                  <c:v>70.2</c:v>
                </c:pt>
                <c:pt idx="18">
                  <c:v>67.400000000000006</c:v>
                </c:pt>
                <c:pt idx="19">
                  <c:v>73.5</c:v>
                </c:pt>
                <c:pt idx="20">
                  <c:v>74.2</c:v>
                </c:pt>
                <c:pt idx="21">
                  <c:v>62.3</c:v>
                </c:pt>
                <c:pt idx="22">
                  <c:v>63.4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B5-5D4E-A887-9C46A299ADA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9981600"/>
        <c:axId val="1373469967"/>
      </c:barChart>
      <c:catAx>
        <c:axId val="22998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73469967"/>
        <c:crosses val="autoZero"/>
        <c:auto val="1"/>
        <c:lblAlgn val="ctr"/>
        <c:lblOffset val="100"/>
        <c:noMultiLvlLbl val="0"/>
      </c:catAx>
      <c:valAx>
        <c:axId val="1373469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2998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>
              <a:lumMod val="95000"/>
              <a:lumOff val="5000"/>
            </a:schemeClr>
          </a:solidFill>
        </a:defRPr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Foglio10!$U$1</c:f>
              <c:strCache>
                <c:ptCount val="1"/>
                <c:pt idx="0">
                  <c:v>Femmine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-8.3294032758676434E-17"/>
                  <c:y val="1.45190562613430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286-5447-9E10-4194B4E6B9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Foglio10!$T$2:$T$22</c:f>
              <c:strCache>
                <c:ptCount val="21"/>
                <c:pt idx="0">
                  <c:v>Trentino-Alto Adige</c:v>
                </c:pt>
                <c:pt idx="1">
                  <c:v>Valle d'Aosta</c:v>
                </c:pt>
                <c:pt idx="2">
                  <c:v>Liguria</c:v>
                </c:pt>
                <c:pt idx="3">
                  <c:v>Piemonte</c:v>
                </c:pt>
                <c:pt idx="4">
                  <c:v>Abruzzo</c:v>
                </c:pt>
                <c:pt idx="5">
                  <c:v>Sardegna</c:v>
                </c:pt>
                <c:pt idx="6">
                  <c:v>Friuli-Venezia Giulia</c:v>
                </c:pt>
                <c:pt idx="7">
                  <c:v>Lombardia</c:v>
                </c:pt>
                <c:pt idx="8">
                  <c:v>Emilia-Romagna</c:v>
                </c:pt>
                <c:pt idx="9">
                  <c:v>Veneto</c:v>
                </c:pt>
                <c:pt idx="10">
                  <c:v>Toscana</c:v>
                </c:pt>
                <c:pt idx="11">
                  <c:v>Molise</c:v>
                </c:pt>
                <c:pt idx="12">
                  <c:v>Italia</c:v>
                </c:pt>
                <c:pt idx="13">
                  <c:v>Umbria</c:v>
                </c:pt>
                <c:pt idx="14">
                  <c:v>Marche</c:v>
                </c:pt>
                <c:pt idx="15">
                  <c:v>Calabria</c:v>
                </c:pt>
                <c:pt idx="16">
                  <c:v>Lazio</c:v>
                </c:pt>
                <c:pt idx="17">
                  <c:v>Basilicata</c:v>
                </c:pt>
                <c:pt idx="18">
                  <c:v>Sicilia</c:v>
                </c:pt>
                <c:pt idx="19">
                  <c:v>Puglia</c:v>
                </c:pt>
                <c:pt idx="20">
                  <c:v>Campania</c:v>
                </c:pt>
              </c:strCache>
            </c:strRef>
          </c:cat>
          <c:val>
            <c:numRef>
              <c:f>Foglio10!$U$2:$U$22</c:f>
              <c:numCache>
                <c:formatCode>General</c:formatCode>
                <c:ptCount val="21"/>
                <c:pt idx="0">
                  <c:v>58</c:v>
                </c:pt>
                <c:pt idx="1">
                  <c:v>55</c:v>
                </c:pt>
                <c:pt idx="2">
                  <c:v>50.3</c:v>
                </c:pt>
                <c:pt idx="3">
                  <c:v>49.1</c:v>
                </c:pt>
                <c:pt idx="4">
                  <c:v>47.2</c:v>
                </c:pt>
                <c:pt idx="5">
                  <c:v>47.1</c:v>
                </c:pt>
                <c:pt idx="6">
                  <c:v>46.8</c:v>
                </c:pt>
                <c:pt idx="7">
                  <c:v>46.5</c:v>
                </c:pt>
                <c:pt idx="8">
                  <c:v>46.4</c:v>
                </c:pt>
                <c:pt idx="9">
                  <c:v>46.1</c:v>
                </c:pt>
                <c:pt idx="10">
                  <c:v>45.7</c:v>
                </c:pt>
                <c:pt idx="11">
                  <c:v>45.6</c:v>
                </c:pt>
                <c:pt idx="12">
                  <c:v>44.8</c:v>
                </c:pt>
                <c:pt idx="13">
                  <c:v>44.2</c:v>
                </c:pt>
                <c:pt idx="14">
                  <c:v>43.2</c:v>
                </c:pt>
                <c:pt idx="15">
                  <c:v>43.2</c:v>
                </c:pt>
                <c:pt idx="16">
                  <c:v>43</c:v>
                </c:pt>
                <c:pt idx="17">
                  <c:v>42.4</c:v>
                </c:pt>
                <c:pt idx="18">
                  <c:v>42.1</c:v>
                </c:pt>
                <c:pt idx="19">
                  <c:v>41.5</c:v>
                </c:pt>
                <c:pt idx="2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60-504E-8520-CE92C0AC1EF6}"/>
            </c:ext>
          </c:extLst>
        </c:ser>
        <c:ser>
          <c:idx val="1"/>
          <c:order val="1"/>
          <c:tx>
            <c:strRef>
              <c:f>Foglio10!$V$1</c:f>
              <c:strCache>
                <c:ptCount val="1"/>
                <c:pt idx="0">
                  <c:v>Maschi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2.0823508189669109E-17"/>
                  <c:y val="-3.8717483363581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286-5447-9E10-4194B4E6B967}"/>
                </c:ext>
              </c:extLst>
            </c:dLbl>
            <c:dLbl>
              <c:idx val="3"/>
              <c:layout>
                <c:manualLayout>
                  <c:x val="1.1358408406151941E-3"/>
                  <c:y val="-5.08166969147005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286-5447-9E10-4194B4E6B967}"/>
                </c:ext>
              </c:extLst>
            </c:dLbl>
            <c:dLbl>
              <c:idx val="8"/>
              <c:layout>
                <c:manualLayout>
                  <c:x val="0"/>
                  <c:y val="-6.77555958862674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86-5447-9E10-4194B4E6B967}"/>
                </c:ext>
              </c:extLst>
            </c:dLbl>
            <c:dLbl>
              <c:idx val="10"/>
              <c:layout>
                <c:manualLayout>
                  <c:x val="-8.3294032758676434E-17"/>
                  <c:y val="-5.80762250453720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286-5447-9E10-4194B4E6B967}"/>
                </c:ext>
              </c:extLst>
            </c:dLbl>
            <c:dLbl>
              <c:idx val="13"/>
              <c:layout>
                <c:manualLayout>
                  <c:x val="0"/>
                  <c:y val="-3.8717483363581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286-5447-9E10-4194B4E6B967}"/>
                </c:ext>
              </c:extLst>
            </c:dLbl>
            <c:dLbl>
              <c:idx val="17"/>
              <c:layout>
                <c:manualLayout>
                  <c:x val="-2.2716816812306381E-3"/>
                  <c:y val="-6.53357531760435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286-5447-9E10-4194B4E6B9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Foglio10!$T$2:$T$22</c:f>
              <c:strCache>
                <c:ptCount val="21"/>
                <c:pt idx="0">
                  <c:v>Trentino-Alto Adige</c:v>
                </c:pt>
                <c:pt idx="1">
                  <c:v>Valle d'Aosta</c:v>
                </c:pt>
                <c:pt idx="2">
                  <c:v>Liguria</c:v>
                </c:pt>
                <c:pt idx="3">
                  <c:v>Piemonte</c:v>
                </c:pt>
                <c:pt idx="4">
                  <c:v>Abruzzo</c:v>
                </c:pt>
                <c:pt idx="5">
                  <c:v>Sardegna</c:v>
                </c:pt>
                <c:pt idx="6">
                  <c:v>Friuli-Venezia Giulia</c:v>
                </c:pt>
                <c:pt idx="7">
                  <c:v>Lombardia</c:v>
                </c:pt>
                <c:pt idx="8">
                  <c:v>Emilia-Romagna</c:v>
                </c:pt>
                <c:pt idx="9">
                  <c:v>Veneto</c:v>
                </c:pt>
                <c:pt idx="10">
                  <c:v>Toscana</c:v>
                </c:pt>
                <c:pt idx="11">
                  <c:v>Molise</c:v>
                </c:pt>
                <c:pt idx="12">
                  <c:v>Italia</c:v>
                </c:pt>
                <c:pt idx="13">
                  <c:v>Umbria</c:v>
                </c:pt>
                <c:pt idx="14">
                  <c:v>Marche</c:v>
                </c:pt>
                <c:pt idx="15">
                  <c:v>Calabria</c:v>
                </c:pt>
                <c:pt idx="16">
                  <c:v>Lazio</c:v>
                </c:pt>
                <c:pt idx="17">
                  <c:v>Basilicata</c:v>
                </c:pt>
                <c:pt idx="18">
                  <c:v>Sicilia</c:v>
                </c:pt>
                <c:pt idx="19">
                  <c:v>Puglia</c:v>
                </c:pt>
                <c:pt idx="20">
                  <c:v>Campania</c:v>
                </c:pt>
              </c:strCache>
            </c:strRef>
          </c:cat>
          <c:val>
            <c:numRef>
              <c:f>Foglio10!$V$2:$V$22</c:f>
              <c:numCache>
                <c:formatCode>General</c:formatCode>
                <c:ptCount val="21"/>
                <c:pt idx="0">
                  <c:v>62.3</c:v>
                </c:pt>
                <c:pt idx="1">
                  <c:v>57.8</c:v>
                </c:pt>
                <c:pt idx="2">
                  <c:v>50.8</c:v>
                </c:pt>
                <c:pt idx="3">
                  <c:v>51.2</c:v>
                </c:pt>
                <c:pt idx="4">
                  <c:v>53.9</c:v>
                </c:pt>
                <c:pt idx="5">
                  <c:v>50.9</c:v>
                </c:pt>
                <c:pt idx="6">
                  <c:v>49.7</c:v>
                </c:pt>
                <c:pt idx="7">
                  <c:v>51.3</c:v>
                </c:pt>
                <c:pt idx="8">
                  <c:v>46.5</c:v>
                </c:pt>
                <c:pt idx="9">
                  <c:v>50.6</c:v>
                </c:pt>
                <c:pt idx="10">
                  <c:v>47.8</c:v>
                </c:pt>
                <c:pt idx="11">
                  <c:v>49.6</c:v>
                </c:pt>
                <c:pt idx="12">
                  <c:v>48.7</c:v>
                </c:pt>
                <c:pt idx="13">
                  <c:v>46.9</c:v>
                </c:pt>
                <c:pt idx="14">
                  <c:v>48</c:v>
                </c:pt>
                <c:pt idx="15">
                  <c:v>51.2</c:v>
                </c:pt>
                <c:pt idx="16">
                  <c:v>47.6</c:v>
                </c:pt>
                <c:pt idx="17">
                  <c:v>44.6</c:v>
                </c:pt>
                <c:pt idx="18">
                  <c:v>47</c:v>
                </c:pt>
                <c:pt idx="19">
                  <c:v>47.2</c:v>
                </c:pt>
                <c:pt idx="20">
                  <c:v>40.6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60-504E-8520-CE92C0AC1E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6778623"/>
        <c:axId val="1383768607"/>
      </c:barChart>
      <c:catAx>
        <c:axId val="1346778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83768607"/>
        <c:crosses val="autoZero"/>
        <c:auto val="1"/>
        <c:lblAlgn val="ctr"/>
        <c:lblOffset val="100"/>
        <c:noMultiLvlLbl val="0"/>
      </c:catAx>
      <c:valAx>
        <c:axId val="13837686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46778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0.49948</cdr:x>
      <cdr:y>0.27429</cdr:y>
    </cdr:from>
    <cdr:to>
      <cdr:x>0.75265</cdr:x>
      <cdr:y>0.65346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id="{A6DCB4B3-BB82-44F7-9B65-C723179007B2}"/>
            </a:ext>
          </a:extLst>
        </cdr:cNvPr>
        <cdr:cNvSpPr txBox="1"/>
      </cdr:nvSpPr>
      <cdr:spPr>
        <a:xfrm xmlns:a="http://schemas.openxmlformats.org/drawingml/2006/main">
          <a:off x="5282776" y="1145286"/>
          <a:ext cx="2677667" cy="158322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it-IT" sz="1800" kern="1200" dirty="0">
              <a:solidFill>
                <a:schemeClr val="bg1"/>
              </a:solidFill>
            </a:rPr>
            <a:t>Oltre il 90% degli omicidi è stato compiuto da persone che avevano una relazione con la vittima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196C3CF5-DA11-6644-97AA-5C73478E108B}" type="datetimeFigureOut">
              <a:rPr lang="it-IT" smtClean="0"/>
              <a:t>19/11/2024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BC956497-0B92-6B4F-A8E7-CEFAE39F7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290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C3CF5-DA11-6644-97AA-5C73478E108B}" type="datetimeFigureOut">
              <a:rPr lang="it-IT" smtClean="0"/>
              <a:t>19/11/2024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6497-0B92-6B4F-A8E7-CEFAE39F7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0219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96C3CF5-DA11-6644-97AA-5C73478E108B}" type="datetimeFigureOut">
              <a:rPr lang="it-IT" smtClean="0"/>
              <a:t>19/11/2024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BC956497-0B92-6B4F-A8E7-CEFAE39F7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443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96C3CF5-DA11-6644-97AA-5C73478E108B}" type="datetimeFigureOut">
              <a:rPr lang="it-IT" smtClean="0"/>
              <a:t>19/11/2024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BC956497-0B92-6B4F-A8E7-CEFAE39F7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956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96C3CF5-DA11-6644-97AA-5C73478E108B}" type="datetimeFigureOut">
              <a:rPr lang="it-IT" smtClean="0"/>
              <a:t>19/11/2024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BC956497-0B92-6B4F-A8E7-CEFAE39F7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1084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C3CF5-DA11-6644-97AA-5C73478E108B}" type="datetimeFigureOut">
              <a:rPr lang="it-IT" smtClean="0"/>
              <a:t>19/11/2024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6497-0B92-6B4F-A8E7-CEFAE39F7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994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96C3CF5-DA11-6644-97AA-5C73478E108B}" type="datetimeFigureOut">
              <a:rPr lang="it-IT" smtClean="0"/>
              <a:t>19/11/2024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BC956497-0B92-6B4F-A8E7-CEFAE39F7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4873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C3CF5-DA11-6644-97AA-5C73478E108B}" type="datetimeFigureOut">
              <a:rPr lang="it-IT" smtClean="0"/>
              <a:t>19/11/2024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6497-0B92-6B4F-A8E7-CEFAE39F7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4315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96C3CF5-DA11-6644-97AA-5C73478E108B}" type="datetimeFigureOut">
              <a:rPr lang="it-IT" smtClean="0"/>
              <a:t>19/11/2024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BC956497-0B92-6B4F-A8E7-CEFAE39F7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5972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C3CF5-DA11-6644-97AA-5C73478E108B}" type="datetimeFigureOut">
              <a:rPr lang="it-IT" smtClean="0"/>
              <a:t>19/11/2024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6497-0B92-6B4F-A8E7-CEFAE39F7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3413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96C3CF5-DA11-6644-97AA-5C73478E108B}" type="datetimeFigureOut">
              <a:rPr lang="it-IT" smtClean="0"/>
              <a:t>19/11/2024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BC956497-0B92-6B4F-A8E7-CEFAE39F7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8079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C3CF5-DA11-6644-97AA-5C73478E108B}" type="datetimeFigureOut">
              <a:rPr lang="it-IT" smtClean="0"/>
              <a:t>19/11/2024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56497-0B92-6B4F-A8E7-CEFAE39F7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3744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83C1398-A419-11E9-9C78-11D20FDB9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6277" y="2061838"/>
            <a:ext cx="6959446" cy="1662475"/>
          </a:xfrm>
        </p:spPr>
        <p:txBody>
          <a:bodyPr>
            <a:normAutofit fontScale="90000"/>
          </a:bodyPr>
          <a:lstStyle/>
          <a:p>
            <a:r>
              <a:rPr lang="it-IT" sz="4800" dirty="0"/>
              <a:t>25 novembre – Giornata internazionale per l’eliminazione della violenza sulle donne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3AF64A6-C9B1-1B6B-5198-3FA493A46B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8938" y="3783690"/>
            <a:ext cx="5414125" cy="1196717"/>
          </a:xfrm>
        </p:spPr>
        <p:txBody>
          <a:bodyPr>
            <a:normAutofit/>
          </a:bodyPr>
          <a:lstStyle/>
          <a:p>
            <a:r>
              <a:rPr lang="it-IT" sz="2000" dirty="0"/>
              <a:t>Le dimensioni del fenomeno</a:t>
            </a:r>
          </a:p>
        </p:txBody>
      </p:sp>
      <p:pic>
        <p:nvPicPr>
          <p:cNvPr id="4" name="Immagine 3" descr="Immagine che contiene testo, persona, uomo, Viso umano&#10;&#10;Descrizione generata automaticamente">
            <a:extLst>
              <a:ext uri="{FF2B5EF4-FFF2-40B4-BE49-F238E27FC236}">
                <a16:creationId xmlns:a16="http://schemas.microsoft.com/office/drawing/2014/main" id="{449FFB0C-65FE-0DD3-8353-8A60939BBE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6" t="1179" b="87506"/>
          <a:stretch/>
        </p:blipFill>
        <p:spPr>
          <a:xfrm>
            <a:off x="5856985" y="6345668"/>
            <a:ext cx="6286500" cy="48985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98544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8B1299-9EAA-D216-E2C0-A93A7C7EF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9377DD65-F717-26A4-14E5-E009692823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531130"/>
              </p:ext>
            </p:extLst>
          </p:nvPr>
        </p:nvGraphicFramePr>
        <p:xfrm>
          <a:off x="973014" y="2508738"/>
          <a:ext cx="10380786" cy="17973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0131">
                  <a:extLst>
                    <a:ext uri="{9D8B030D-6E8A-4147-A177-3AD203B41FA5}">
                      <a16:colId xmlns:a16="http://schemas.microsoft.com/office/drawing/2014/main" val="4254414460"/>
                    </a:ext>
                  </a:extLst>
                </a:gridCol>
                <a:gridCol w="1730131">
                  <a:extLst>
                    <a:ext uri="{9D8B030D-6E8A-4147-A177-3AD203B41FA5}">
                      <a16:colId xmlns:a16="http://schemas.microsoft.com/office/drawing/2014/main" val="3132779825"/>
                    </a:ext>
                  </a:extLst>
                </a:gridCol>
                <a:gridCol w="1730131">
                  <a:extLst>
                    <a:ext uri="{9D8B030D-6E8A-4147-A177-3AD203B41FA5}">
                      <a16:colId xmlns:a16="http://schemas.microsoft.com/office/drawing/2014/main" val="3153929699"/>
                    </a:ext>
                  </a:extLst>
                </a:gridCol>
                <a:gridCol w="1730131">
                  <a:extLst>
                    <a:ext uri="{9D8B030D-6E8A-4147-A177-3AD203B41FA5}">
                      <a16:colId xmlns:a16="http://schemas.microsoft.com/office/drawing/2014/main" val="463975656"/>
                    </a:ext>
                  </a:extLst>
                </a:gridCol>
                <a:gridCol w="1730131">
                  <a:extLst>
                    <a:ext uri="{9D8B030D-6E8A-4147-A177-3AD203B41FA5}">
                      <a16:colId xmlns:a16="http://schemas.microsoft.com/office/drawing/2014/main" val="3646053982"/>
                    </a:ext>
                  </a:extLst>
                </a:gridCol>
                <a:gridCol w="1730131">
                  <a:extLst>
                    <a:ext uri="{9D8B030D-6E8A-4147-A177-3AD203B41FA5}">
                      <a16:colId xmlns:a16="http://schemas.microsoft.com/office/drawing/2014/main" val="2849329470"/>
                    </a:ext>
                  </a:extLst>
                </a:gridCol>
              </a:tblGrid>
              <a:tr h="599119">
                <a:tc>
                  <a:txBody>
                    <a:bodyPr/>
                    <a:lstStyle/>
                    <a:p>
                      <a:pPr algn="l" fontAlgn="b"/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b="1" u="none" strike="noStrike" dirty="0">
                          <a:effectLst/>
                        </a:rPr>
                        <a:t>2020</a:t>
                      </a:r>
                      <a:endParaRPr lang="it-IT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b="1" u="none" strike="noStrike" dirty="0">
                          <a:effectLst/>
                        </a:rPr>
                        <a:t>2021</a:t>
                      </a:r>
                      <a:endParaRPr lang="it-IT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b="1" u="none" strike="noStrike" dirty="0">
                          <a:effectLst/>
                        </a:rPr>
                        <a:t>2022</a:t>
                      </a:r>
                      <a:endParaRPr lang="it-IT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b="1" u="none" strike="noStrike" dirty="0">
                          <a:effectLst/>
                        </a:rPr>
                        <a:t>2023</a:t>
                      </a:r>
                      <a:endParaRPr lang="it-IT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b="1" u="none" strike="noStrike" dirty="0">
                          <a:effectLst/>
                        </a:rPr>
                        <a:t>2024*</a:t>
                      </a:r>
                      <a:endParaRPr lang="it-IT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62759776"/>
                  </a:ext>
                </a:extLst>
              </a:tr>
              <a:tr h="599119">
                <a:tc>
                  <a:txBody>
                    <a:bodyPr/>
                    <a:lstStyle/>
                    <a:p>
                      <a:pPr algn="l" fontAlgn="b"/>
                      <a:r>
                        <a:rPr lang="it-IT" sz="2800" b="1" u="none" strike="noStrike" dirty="0">
                          <a:effectLst/>
                        </a:rPr>
                        <a:t>Italia</a:t>
                      </a:r>
                      <a:endParaRPr lang="it-IT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u="none" strike="noStrike">
                          <a:effectLst/>
                        </a:rPr>
                        <a:t>128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u="none" strike="noStrike">
                          <a:effectLst/>
                        </a:rPr>
                        <a:t>122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u="none" strike="noStrike">
                          <a:effectLst/>
                        </a:rPr>
                        <a:t>117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u="none" strike="noStrike">
                          <a:effectLst/>
                        </a:rPr>
                        <a:t>121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u="none" strike="noStrike">
                          <a:effectLst/>
                        </a:rPr>
                        <a:t>104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96105836"/>
                  </a:ext>
                </a:extLst>
              </a:tr>
              <a:tr h="599119">
                <a:tc>
                  <a:txBody>
                    <a:bodyPr/>
                    <a:lstStyle/>
                    <a:p>
                      <a:pPr algn="l" fontAlgn="b"/>
                      <a:r>
                        <a:rPr lang="it-IT" sz="2800" b="1" u="none" strike="noStrike" dirty="0">
                          <a:effectLst/>
                        </a:rPr>
                        <a:t>Sardegna</a:t>
                      </a:r>
                      <a:endParaRPr lang="it-IT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u="none" strike="noStrike">
                          <a:effectLst/>
                        </a:rPr>
                        <a:t>4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u="none" strike="noStrike">
                          <a:effectLst/>
                        </a:rPr>
                        <a:t>3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u="none" strike="noStrike">
                          <a:effectLst/>
                        </a:rPr>
                        <a:t>3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u="none" strike="noStrike">
                          <a:effectLst/>
                        </a:rPr>
                        <a:t>2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800" u="none" strike="noStrike" dirty="0">
                          <a:effectLst/>
                        </a:rPr>
                        <a:t>6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4671021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B061FC81-E825-DD8E-6E00-A5CDCD0A194D}"/>
              </a:ext>
            </a:extLst>
          </p:cNvPr>
          <p:cNvSpPr txBox="1"/>
          <p:nvPr/>
        </p:nvSpPr>
        <p:spPr>
          <a:xfrm>
            <a:off x="888631" y="5098758"/>
            <a:ext cx="103807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u="none" strike="noStrike" dirty="0">
                <a:solidFill>
                  <a:srgbClr val="373A36"/>
                </a:solidFill>
                <a:effectLst/>
                <a:latin typeface="Montserrat" panose="020F0502020204030204" pitchFamily="34" charset="0"/>
              </a:rPr>
              <a:t>Dati dell’Osservatorio Femminicidi </a:t>
            </a:r>
            <a:r>
              <a:rPr lang="it-IT" b="0" i="0" u="none" strike="noStrike" dirty="0" err="1">
                <a:solidFill>
                  <a:srgbClr val="373A36"/>
                </a:solidFill>
                <a:effectLst/>
                <a:latin typeface="Montserrat" panose="020F0502020204030204" pitchFamily="34" charset="0"/>
              </a:rPr>
              <a:t>Lesbicidi</a:t>
            </a:r>
            <a:r>
              <a:rPr lang="it-IT" b="0" i="0" u="none" strike="noStrike" dirty="0">
                <a:solidFill>
                  <a:srgbClr val="373A36"/>
                </a:solidFill>
                <a:effectLst/>
                <a:latin typeface="Montserrat" panose="020F0502020204030204" pitchFamily="34" charset="0"/>
              </a:rPr>
              <a:t> </a:t>
            </a:r>
            <a:r>
              <a:rPr lang="it-IT" b="0" i="0" u="none" strike="noStrike" dirty="0" err="1">
                <a:solidFill>
                  <a:srgbClr val="373A36"/>
                </a:solidFill>
                <a:effectLst/>
                <a:latin typeface="Montserrat" panose="020F0502020204030204" pitchFamily="34" charset="0"/>
              </a:rPr>
              <a:t>Transcidi</a:t>
            </a:r>
            <a:r>
              <a:rPr lang="it-IT" b="0" i="0" u="none" strike="noStrike" dirty="0">
                <a:solidFill>
                  <a:srgbClr val="373A36"/>
                </a:solidFill>
                <a:effectLst/>
                <a:latin typeface="Montserrat" panose="020F0502020204030204" pitchFamily="34" charset="0"/>
              </a:rPr>
              <a:t> (FLT) in Italia di Non Una Di Meno (NUDM)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3CEA8DE-9429-005F-5298-718AF9926F5F}"/>
              </a:ext>
            </a:extLst>
          </p:cNvPr>
          <p:cNvSpPr txBox="1"/>
          <p:nvPr/>
        </p:nvSpPr>
        <p:spPr>
          <a:xfrm>
            <a:off x="711649" y="469179"/>
            <a:ext cx="10231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dirty="0">
                <a:solidFill>
                  <a:schemeClr val="tx1"/>
                </a:solidFill>
              </a:rPr>
              <a:t>Vittime di femminicidio in Italia</a:t>
            </a:r>
            <a:endParaRPr lang="it-IT" sz="36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B602C84-B62C-8206-C49D-1BFD31F6D836}"/>
              </a:ext>
            </a:extLst>
          </p:cNvPr>
          <p:cNvSpPr txBox="1"/>
          <p:nvPr/>
        </p:nvSpPr>
        <p:spPr>
          <a:xfrm>
            <a:off x="9576619" y="4371565"/>
            <a:ext cx="2880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Ad ottobre 2024</a:t>
            </a:r>
          </a:p>
        </p:txBody>
      </p:sp>
      <p:pic>
        <p:nvPicPr>
          <p:cNvPr id="8" name="Immagine 7" descr="Immagine che contiene testo, persona, uomo, Viso umano&#10;&#10;Descrizione generata automaticamente">
            <a:extLst>
              <a:ext uri="{FF2B5EF4-FFF2-40B4-BE49-F238E27FC236}">
                <a16:creationId xmlns:a16="http://schemas.microsoft.com/office/drawing/2014/main" id="{A2945981-9A08-4B85-7942-4C9A407262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6" t="1179" b="87506"/>
          <a:stretch/>
        </p:blipFill>
        <p:spPr>
          <a:xfrm>
            <a:off x="5905500" y="6292823"/>
            <a:ext cx="6286500" cy="48985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08972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CEC98D22-2778-9E12-7F76-870E68945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775" y="471016"/>
            <a:ext cx="8673427" cy="1048945"/>
          </a:xfrm>
        </p:spPr>
        <p:txBody>
          <a:bodyPr>
            <a:normAutofit/>
          </a:bodyPr>
          <a:lstStyle/>
          <a:p>
            <a:pPr algn="l"/>
            <a:r>
              <a:rPr lang="it-IT" dirty="0">
                <a:solidFill>
                  <a:schemeClr val="tx1"/>
                </a:solidFill>
                <a:latin typeface="+mn-lt"/>
              </a:rPr>
              <a:t>Relazione tra vittima e omicida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BCA51BBE-559F-B363-F450-7E772F6B12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568044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Immagine 5" descr="Immagine che contiene testo, persona, uomo, Viso umano&#10;&#10;Descrizione generata automaticamente">
            <a:extLst>
              <a:ext uri="{FF2B5EF4-FFF2-40B4-BE49-F238E27FC236}">
                <a16:creationId xmlns:a16="http://schemas.microsoft.com/office/drawing/2014/main" id="{24D29D45-88B4-BF24-5B22-DE4F49372C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46" t="1179" b="87506"/>
          <a:stretch/>
        </p:blipFill>
        <p:spPr>
          <a:xfrm>
            <a:off x="5877719" y="6368143"/>
            <a:ext cx="6286500" cy="48985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3516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F30973-8602-293A-B77A-D6898ABEB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Femminicidio | Altri dati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646558D-B241-993C-4B52-D36BE1F36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25 delle donne uccise erano cittadine non italiane</a:t>
            </a:r>
          </a:p>
          <a:p>
            <a:r>
              <a:rPr lang="it-IT" dirty="0"/>
              <a:t>9 dei colpevoli riconosciuti sono stranieri</a:t>
            </a:r>
          </a:p>
          <a:p>
            <a:r>
              <a:rPr lang="it-IT" dirty="0"/>
              <a:t>Per 14 omicidi non è stato identificato un colpevole</a:t>
            </a:r>
          </a:p>
          <a:p>
            <a:r>
              <a:rPr lang="it-IT" dirty="0"/>
              <a:t>In 9 casi sono presenti dei figli minori</a:t>
            </a:r>
          </a:p>
        </p:txBody>
      </p:sp>
    </p:spTree>
    <p:extLst>
      <p:ext uri="{BB962C8B-B14F-4D97-AF65-F5344CB8AC3E}">
        <p14:creationId xmlns:p14="http://schemas.microsoft.com/office/powerpoint/2010/main" val="4080203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46F170-AE2B-A29D-1929-5EB957FE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2700" dirty="0"/>
              <a:t>Persone che hanno subito sul posto di lavoro nel corso della vita offese, proposte inappropriate e molestie fisiche  per condizione professionale. </a:t>
            </a:r>
            <a:br>
              <a:rPr lang="it-IT" sz="2700" dirty="0"/>
            </a:br>
            <a:r>
              <a:rPr lang="it-IT" sz="2000" dirty="0"/>
              <a:t>Anno 2022-2023, per 100 persone e 100 donne di 15-70 anni</a:t>
            </a:r>
            <a:endParaRPr lang="it-IT" sz="2700" dirty="0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607A4415-9C54-5573-B4FF-A3FBE0DCA7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1045975"/>
              </p:ext>
            </p:extLst>
          </p:nvPr>
        </p:nvGraphicFramePr>
        <p:xfrm>
          <a:off x="4629874" y="343568"/>
          <a:ext cx="7315202" cy="61708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8248">
                  <a:extLst>
                    <a:ext uri="{9D8B030D-6E8A-4147-A177-3AD203B41FA5}">
                      <a16:colId xmlns:a16="http://schemas.microsoft.com/office/drawing/2014/main" val="3049758474"/>
                    </a:ext>
                  </a:extLst>
                </a:gridCol>
                <a:gridCol w="816159">
                  <a:extLst>
                    <a:ext uri="{9D8B030D-6E8A-4147-A177-3AD203B41FA5}">
                      <a16:colId xmlns:a16="http://schemas.microsoft.com/office/drawing/2014/main" val="4279881398"/>
                    </a:ext>
                  </a:extLst>
                </a:gridCol>
                <a:gridCol w="816159">
                  <a:extLst>
                    <a:ext uri="{9D8B030D-6E8A-4147-A177-3AD203B41FA5}">
                      <a16:colId xmlns:a16="http://schemas.microsoft.com/office/drawing/2014/main" val="1988838772"/>
                    </a:ext>
                  </a:extLst>
                </a:gridCol>
                <a:gridCol w="816159">
                  <a:extLst>
                    <a:ext uri="{9D8B030D-6E8A-4147-A177-3AD203B41FA5}">
                      <a16:colId xmlns:a16="http://schemas.microsoft.com/office/drawing/2014/main" val="625059285"/>
                    </a:ext>
                  </a:extLst>
                </a:gridCol>
                <a:gridCol w="816159">
                  <a:extLst>
                    <a:ext uri="{9D8B030D-6E8A-4147-A177-3AD203B41FA5}">
                      <a16:colId xmlns:a16="http://schemas.microsoft.com/office/drawing/2014/main" val="3564360735"/>
                    </a:ext>
                  </a:extLst>
                </a:gridCol>
                <a:gridCol w="816159">
                  <a:extLst>
                    <a:ext uri="{9D8B030D-6E8A-4147-A177-3AD203B41FA5}">
                      <a16:colId xmlns:a16="http://schemas.microsoft.com/office/drawing/2014/main" val="490635590"/>
                    </a:ext>
                  </a:extLst>
                </a:gridCol>
                <a:gridCol w="816159">
                  <a:extLst>
                    <a:ext uri="{9D8B030D-6E8A-4147-A177-3AD203B41FA5}">
                      <a16:colId xmlns:a16="http://schemas.microsoft.com/office/drawing/2014/main" val="820350055"/>
                    </a:ext>
                  </a:extLst>
                </a:gridCol>
              </a:tblGrid>
              <a:tr h="50266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it-IT" sz="1800" u="none" strike="noStrike" dirty="0">
                          <a:effectLst/>
                        </a:rPr>
                        <a:t>Condizione professionale</a:t>
                      </a:r>
                      <a:endParaRPr lang="it-IT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800" b="1" u="none" strike="noStrike" dirty="0">
                          <a:effectLst/>
                        </a:rPr>
                        <a:t>Offese</a:t>
                      </a:r>
                      <a:endParaRPr lang="it-IT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800" b="1" u="none" strike="noStrike" dirty="0">
                          <a:effectLst/>
                        </a:rPr>
                        <a:t>Proposte inappropriate</a:t>
                      </a:r>
                      <a:endParaRPr lang="it-IT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800" b="1" u="none" strike="noStrike" dirty="0">
                          <a:effectLst/>
                        </a:rPr>
                        <a:t>Molestia fisica</a:t>
                      </a:r>
                      <a:endParaRPr lang="it-IT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239561"/>
                  </a:ext>
                </a:extLst>
              </a:tr>
              <a:tr h="50266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Totale</a:t>
                      </a:r>
                      <a:endParaRPr lang="it-IT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i="1" u="none" strike="noStrike" dirty="0">
                          <a:effectLst/>
                        </a:rPr>
                        <a:t>Di cui donne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Totale</a:t>
                      </a:r>
                      <a:endParaRPr lang="it-IT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i="1" u="none" strike="noStrike" dirty="0">
                          <a:effectLst/>
                        </a:rPr>
                        <a:t>Di cui donne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Totale</a:t>
                      </a:r>
                      <a:endParaRPr lang="it-IT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i="1" u="none" strike="noStrike" dirty="0">
                          <a:effectLst/>
                        </a:rPr>
                        <a:t>Di cui donne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extLst>
                  <a:ext uri="{0D108BD9-81ED-4DB2-BD59-A6C34878D82A}">
                    <a16:rowId xmlns:a16="http://schemas.microsoft.com/office/drawing/2014/main" val="234805979"/>
                  </a:ext>
                </a:extLst>
              </a:tr>
              <a:tr h="50266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Dirigenti, imprenditori, liberi professionisti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 dirty="0">
                          <a:effectLst/>
                        </a:rPr>
                        <a:t>5,1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9,2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2,6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4,6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1,2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2,3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extLst>
                  <a:ext uri="{0D108BD9-81ED-4DB2-BD59-A6C34878D82A}">
                    <a16:rowId xmlns:a16="http://schemas.microsoft.com/office/drawing/2014/main" val="850597003"/>
                  </a:ext>
                </a:extLst>
              </a:tr>
              <a:tr h="50266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Direttivi, quadri, impiegati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7,4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13,6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 dirty="0">
                          <a:effectLst/>
                        </a:rPr>
                        <a:t>2,9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5,4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1,3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2,3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extLst>
                  <a:ext uri="{0D108BD9-81ED-4DB2-BD59-A6C34878D82A}">
                    <a16:rowId xmlns:a16="http://schemas.microsoft.com/office/drawing/2014/main" val="2593048563"/>
                  </a:ext>
                </a:extLst>
              </a:tr>
              <a:tr h="50266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Operai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5,6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14,8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2,8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8,2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1,2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3,9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extLst>
                  <a:ext uri="{0D108BD9-81ED-4DB2-BD59-A6C34878D82A}">
                    <a16:rowId xmlns:a16="http://schemas.microsoft.com/office/drawing/2014/main" val="1302468996"/>
                  </a:ext>
                </a:extLst>
              </a:tr>
              <a:tr h="50266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Lavoratori in proprio e coadiuvanti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7,1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12,8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4,1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6,4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 dirty="0">
                          <a:effectLst/>
                        </a:rPr>
                        <a:t>0,9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1,5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extLst>
                  <a:ext uri="{0D108BD9-81ED-4DB2-BD59-A6C34878D82A}">
                    <a16:rowId xmlns:a16="http://schemas.microsoft.com/office/drawing/2014/main" val="1170108402"/>
                  </a:ext>
                </a:extLst>
              </a:tr>
              <a:tr h="50266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in cerca di occupazione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5,9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10,3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3,4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6,6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1,8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3,7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extLst>
                  <a:ext uri="{0D108BD9-81ED-4DB2-BD59-A6C34878D82A}">
                    <a16:rowId xmlns:a16="http://schemas.microsoft.com/office/drawing/2014/main" val="757901179"/>
                  </a:ext>
                </a:extLst>
              </a:tr>
              <a:tr h="50266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Casalinga-o/mantenuto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7,3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10,6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4,6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7,0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2,5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3,8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extLst>
                  <a:ext uri="{0D108BD9-81ED-4DB2-BD59-A6C34878D82A}">
                    <a16:rowId xmlns:a16="http://schemas.microsoft.com/office/drawing/2014/main" val="1001308329"/>
                  </a:ext>
                </a:extLst>
              </a:tr>
              <a:tr h="50266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Studente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9,4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16,7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5,5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7,2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1,7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3,1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extLst>
                  <a:ext uri="{0D108BD9-81ED-4DB2-BD59-A6C34878D82A}">
                    <a16:rowId xmlns:a16="http://schemas.microsoft.com/office/drawing/2014/main" val="2846306197"/>
                  </a:ext>
                </a:extLst>
              </a:tr>
              <a:tr h="50266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Ritirato dal lavoro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1,6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3,7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0,9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2,4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>
                          <a:effectLst/>
                        </a:rPr>
                        <a:t>0,6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i="1" u="none" strike="noStrike" dirty="0">
                          <a:effectLst/>
                        </a:rPr>
                        <a:t>1,5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extLst>
                  <a:ext uri="{0D108BD9-81ED-4DB2-BD59-A6C34878D82A}">
                    <a16:rowId xmlns:a16="http://schemas.microsoft.com/office/drawing/2014/main" val="237550473"/>
                  </a:ext>
                </a:extLst>
              </a:tr>
              <a:tr h="502660"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Totale</a:t>
                      </a:r>
                      <a:endParaRPr lang="it-IT" sz="1800" b="1" i="0" u="none" strike="noStrike" dirty="0">
                        <a:solidFill>
                          <a:srgbClr val="C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6,4</a:t>
                      </a:r>
                      <a:endParaRPr lang="it-IT" sz="1800" b="1" i="0" u="none" strike="noStrike" dirty="0">
                        <a:solidFill>
                          <a:srgbClr val="C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b="1" i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12,1</a:t>
                      </a:r>
                      <a:endParaRPr lang="it-IT" sz="1800" b="1" i="1" u="none" strike="noStrike" dirty="0">
                        <a:solidFill>
                          <a:srgbClr val="C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3,1</a:t>
                      </a:r>
                      <a:endParaRPr lang="it-IT" sz="1800" b="1" i="0" u="none" strike="noStrike" dirty="0">
                        <a:solidFill>
                          <a:srgbClr val="C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b="1" i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5,9</a:t>
                      </a:r>
                      <a:endParaRPr lang="it-IT" sz="1800" b="1" i="1" u="none" strike="noStrike" dirty="0">
                        <a:solidFill>
                          <a:srgbClr val="C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1,2</a:t>
                      </a:r>
                      <a:endParaRPr lang="it-IT" sz="1800" b="1" i="0" u="none" strike="noStrike" dirty="0">
                        <a:solidFill>
                          <a:srgbClr val="C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b="1" i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2,5</a:t>
                      </a:r>
                      <a:endParaRPr lang="it-IT" sz="1800" b="1" i="1" u="none" strike="noStrike" dirty="0">
                        <a:solidFill>
                          <a:srgbClr val="C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6489" marR="6489" marT="6489" marB="0" anchor="ctr"/>
                </a:tc>
                <a:extLst>
                  <a:ext uri="{0D108BD9-81ED-4DB2-BD59-A6C34878D82A}">
                    <a16:rowId xmlns:a16="http://schemas.microsoft.com/office/drawing/2014/main" val="3693540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590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F23DED82-A532-F086-E236-1B0528A806F3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0443306"/>
              </p:ext>
            </p:extLst>
          </p:nvPr>
        </p:nvGraphicFramePr>
        <p:xfrm>
          <a:off x="5276850" y="1814513"/>
          <a:ext cx="6915150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502E5040-4BE0-7C42-C574-4ABFFD3AF6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2386505"/>
              </p:ext>
            </p:extLst>
          </p:nvPr>
        </p:nvGraphicFramePr>
        <p:xfrm>
          <a:off x="838200" y="2053307"/>
          <a:ext cx="10515599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EBA092F9-ED7C-2F75-4778-DF4221851B44}"/>
              </a:ext>
            </a:extLst>
          </p:cNvPr>
          <p:cNvSpPr txBox="1"/>
          <p:nvPr/>
        </p:nvSpPr>
        <p:spPr>
          <a:xfrm>
            <a:off x="698089" y="252280"/>
            <a:ext cx="110219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1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it-IT" sz="2800" spc="-150" dirty="0">
                <a:solidFill>
                  <a:schemeClr val="tx1">
                    <a:lumMod val="95000"/>
                    <a:lumOff val="5000"/>
                  </a:schemeClr>
                </a:solidFill>
                <a:ea typeface="+mj-ea"/>
                <a:cs typeface="+mj-cs"/>
              </a:rPr>
              <a:t>Donne che hanno subito almeno 1 molestia fuori dal lavoro negli ultimi tre anni  per regione. </a:t>
            </a:r>
          </a:p>
          <a:p>
            <a:pPr rtl="0">
              <a:defRPr sz="1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it-IT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Anno 2022-2023, per 100 donne di 14-70 anni</a:t>
            </a:r>
          </a:p>
        </p:txBody>
      </p:sp>
      <p:pic>
        <p:nvPicPr>
          <p:cNvPr id="7" name="Immagine 6" descr="Immagine che contiene testo, persona, uomo, Viso umano&#10;&#10;Descrizione generata automaticamente">
            <a:extLst>
              <a:ext uri="{FF2B5EF4-FFF2-40B4-BE49-F238E27FC236}">
                <a16:creationId xmlns:a16="http://schemas.microsoft.com/office/drawing/2014/main" id="{D55EE990-B884-C09E-8C61-2D9758EF75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46" t="1179" b="87506"/>
          <a:stretch/>
        </p:blipFill>
        <p:spPr>
          <a:xfrm>
            <a:off x="5905500" y="6368143"/>
            <a:ext cx="6286500" cy="48985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7856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F23DED82-A532-F086-E236-1B0528A806F3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6896796"/>
              </p:ext>
            </p:extLst>
          </p:nvPr>
        </p:nvGraphicFramePr>
        <p:xfrm>
          <a:off x="540774" y="875071"/>
          <a:ext cx="11405420" cy="5294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E33CC958-AB82-64E6-9BA2-72CCE3D5E77F}"/>
              </a:ext>
            </a:extLst>
          </p:cNvPr>
          <p:cNvSpPr txBox="1"/>
          <p:nvPr/>
        </p:nvSpPr>
        <p:spPr>
          <a:xfrm>
            <a:off x="1347019" y="176133"/>
            <a:ext cx="10599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1200" b="0" i="0" u="none" strike="noStrike" kern="1200" spc="0" baseline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it-IT" sz="2800" spc="-150" dirty="0">
                <a:ea typeface="+mj-ea"/>
                <a:cs typeface="+mj-cs"/>
              </a:rPr>
              <a:t>Percezione di sicurezza camminando da soli quando è buio (%)</a:t>
            </a:r>
          </a:p>
        </p:txBody>
      </p:sp>
      <p:pic>
        <p:nvPicPr>
          <p:cNvPr id="6" name="Immagine 5" descr="Immagine che contiene testo, persona, uomo, Viso umano&#10;&#10;Descrizione generata automaticamente">
            <a:extLst>
              <a:ext uri="{FF2B5EF4-FFF2-40B4-BE49-F238E27FC236}">
                <a16:creationId xmlns:a16="http://schemas.microsoft.com/office/drawing/2014/main" id="{C11007A2-02E8-F186-D8AB-801FC87EED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46" t="1179" b="87506"/>
          <a:stretch/>
        </p:blipFill>
        <p:spPr>
          <a:xfrm>
            <a:off x="5905500" y="6368143"/>
            <a:ext cx="6286500" cy="48985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06549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3D0DA7-235B-A099-1ABE-72F0D09D00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1494" y="120207"/>
            <a:ext cx="8843058" cy="972435"/>
          </a:xfrm>
        </p:spPr>
        <p:txBody>
          <a:bodyPr>
            <a:normAutofit fontScale="90000"/>
          </a:bodyPr>
          <a:lstStyle/>
          <a:p>
            <a:pPr algn="l"/>
            <a:r>
              <a:rPr lang="it-IT" sz="4400" dirty="0">
                <a:latin typeface="+mn-lt"/>
              </a:rPr>
              <a:t>Soddisfazione per la propria vita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68C56EC5-9EF3-C873-4059-2764B69ADE8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45397473"/>
              </p:ext>
            </p:extLst>
          </p:nvPr>
        </p:nvGraphicFramePr>
        <p:xfrm>
          <a:off x="393541" y="1092642"/>
          <a:ext cx="11181144" cy="5248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Immagine 2" descr="Immagine che contiene testo, persona, uomo, Viso umano&#10;&#10;Descrizione generata automaticamente">
            <a:extLst>
              <a:ext uri="{FF2B5EF4-FFF2-40B4-BE49-F238E27FC236}">
                <a16:creationId xmlns:a16="http://schemas.microsoft.com/office/drawing/2014/main" id="{1B60F61F-227B-E462-FBCD-582237CF48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46" t="1179" b="87506"/>
          <a:stretch/>
        </p:blipFill>
        <p:spPr>
          <a:xfrm>
            <a:off x="5905500" y="6342984"/>
            <a:ext cx="6286500" cy="48985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45968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A176D8-F9B3-0F19-3CDC-4BA95682D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Il fenomeno della tratta e dello sfruttamento in Italia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ED67B3-4F4F-D549-BE92-D6C8B527B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1800" dirty="0"/>
              <a:t>L’ultimo rapporto del GRETA - Group of </a:t>
            </a:r>
            <a:r>
              <a:rPr lang="it-IT" sz="1800" dirty="0" err="1"/>
              <a:t>Experts</a:t>
            </a:r>
            <a:r>
              <a:rPr lang="it-IT" sz="1800" dirty="0"/>
              <a:t> on Action </a:t>
            </a:r>
            <a:r>
              <a:rPr lang="it-IT" sz="1800" dirty="0" err="1"/>
              <a:t>against</a:t>
            </a:r>
            <a:r>
              <a:rPr lang="it-IT" sz="1800" dirty="0"/>
              <a:t> </a:t>
            </a:r>
            <a:r>
              <a:rPr lang="it-IT" sz="1800" dirty="0" err="1"/>
              <a:t>Trafficking</a:t>
            </a:r>
            <a:r>
              <a:rPr lang="it-IT" sz="1800" dirty="0"/>
              <a:t> in Human </a:t>
            </a:r>
            <a:r>
              <a:rPr lang="it-IT" sz="1800" dirty="0" err="1"/>
              <a:t>Beings</a:t>
            </a:r>
            <a:r>
              <a:rPr lang="it-IT" sz="1800" dirty="0"/>
              <a:t> del Consiglio d’Europa – indica che l'Italia rimane un Paese di destinazione e di transito per le vittime di tratta di esseri umani. Dal 2018, tra </a:t>
            </a:r>
            <a:r>
              <a:rPr lang="it-IT" sz="1800" b="1" dirty="0"/>
              <a:t>2.100-3.800</a:t>
            </a:r>
            <a:r>
              <a:rPr lang="it-IT" sz="1800" dirty="0"/>
              <a:t> persone all'anno sono state individuate come possibili vittime di tratta. </a:t>
            </a:r>
          </a:p>
          <a:p>
            <a:r>
              <a:rPr lang="it-IT" sz="1800" dirty="0"/>
              <a:t>La maggior parte delle vittime sono donne. </a:t>
            </a:r>
          </a:p>
          <a:p>
            <a:r>
              <a:rPr lang="it-IT" sz="1800" dirty="0"/>
              <a:t>Lo </a:t>
            </a:r>
            <a:r>
              <a:rPr lang="it-IT" sz="1800" b="1" dirty="0"/>
              <a:t>sfruttamento sessuale </a:t>
            </a:r>
            <a:r>
              <a:rPr lang="it-IT" sz="1800" dirty="0"/>
              <a:t>rimane predominante, ma il numero di </a:t>
            </a:r>
            <a:r>
              <a:rPr lang="it-IT" sz="1800" b="1" dirty="0"/>
              <a:t>vittime di sfruttamento lavorativo</a:t>
            </a:r>
            <a:r>
              <a:rPr lang="it-IT" sz="1800" dirty="0"/>
              <a:t> è in aumento. I settori ad alto rischio includono </a:t>
            </a:r>
            <a:r>
              <a:rPr lang="it-IT" sz="1800" b="1" dirty="0"/>
              <a:t>agricoltura, tessile, servizi domestici, edilizia, ospitalità e ristorazione</a:t>
            </a:r>
            <a:endParaRPr lang="it-IT" dirty="0"/>
          </a:p>
        </p:txBody>
      </p:sp>
      <p:pic>
        <p:nvPicPr>
          <p:cNvPr id="4" name="Immagine 3" descr="Immagine che contiene testo, persona, uomo, Viso umano&#10;&#10;Descrizione generata automaticamente">
            <a:extLst>
              <a:ext uri="{FF2B5EF4-FFF2-40B4-BE49-F238E27FC236}">
                <a16:creationId xmlns:a16="http://schemas.microsoft.com/office/drawing/2014/main" id="{E1F92116-7E02-B60F-4E42-6FED06C7B5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6" t="1179" b="87506"/>
          <a:stretch/>
        </p:blipFill>
        <p:spPr>
          <a:xfrm>
            <a:off x="5905500" y="6368143"/>
            <a:ext cx="6286500" cy="48985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30061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5CB068-BD5B-B05F-6139-32C7125D2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200" dirty="0"/>
              <a:t>I dati dell’Osservatorio Nazionale Antitratta al 2023</a:t>
            </a:r>
            <a:br>
              <a:rPr lang="it-IT" sz="3200" dirty="0"/>
            </a:br>
            <a:r>
              <a:rPr lang="it-IT" sz="3200" dirty="0"/>
              <a:t>- chiamate al numero antitratta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CC9D9D-F61D-052C-E9B5-0E79EBE70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9BF8A08-5CF5-BAB7-DDE8-9C2A6C5061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4" t="1760" r="1544" b="9711"/>
          <a:stretch/>
        </p:blipFill>
        <p:spPr>
          <a:xfrm>
            <a:off x="4866267" y="806058"/>
            <a:ext cx="6347666" cy="5245749"/>
          </a:xfrm>
          <a:prstGeom prst="rect">
            <a:avLst/>
          </a:prstGeom>
        </p:spPr>
      </p:pic>
      <p:pic>
        <p:nvPicPr>
          <p:cNvPr id="6" name="Immagine 5" descr="Immagine che contiene testo, persona, uomo, Viso umano&#10;&#10;Descrizione generata automaticamente">
            <a:extLst>
              <a:ext uri="{FF2B5EF4-FFF2-40B4-BE49-F238E27FC236}">
                <a16:creationId xmlns:a16="http://schemas.microsoft.com/office/drawing/2014/main" id="{0566FE40-DDEE-B6DC-3CF4-14F23050F7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46" t="1179" b="87506"/>
          <a:stretch/>
        </p:blipFill>
        <p:spPr>
          <a:xfrm>
            <a:off x="4927433" y="6335955"/>
            <a:ext cx="6286500" cy="48985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57940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panchina, design&#10;&#10;Descrizione generata automaticamente">
            <a:extLst>
              <a:ext uri="{FF2B5EF4-FFF2-40B4-BE49-F238E27FC236}">
                <a16:creationId xmlns:a16="http://schemas.microsoft.com/office/drawing/2014/main" id="{38EA2933-7398-F113-7B46-295177AD5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748" y="0"/>
            <a:ext cx="4846704" cy="6858000"/>
          </a:xfrm>
          <a:prstGeom prst="rect">
            <a:avLst/>
          </a:prstGeom>
        </p:spPr>
      </p:pic>
      <p:sp>
        <p:nvSpPr>
          <p:cNvPr id="6" name="Titolo 5">
            <a:extLst>
              <a:ext uri="{FF2B5EF4-FFF2-40B4-BE49-F238E27FC236}">
                <a16:creationId xmlns:a16="http://schemas.microsoft.com/office/drawing/2014/main" id="{CCC9FE39-295E-F5E9-5E45-9B945EF4D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appuntamenti del pomeriggio</a:t>
            </a:r>
          </a:p>
        </p:txBody>
      </p:sp>
    </p:spTree>
    <p:extLst>
      <p:ext uri="{BB962C8B-B14F-4D97-AF65-F5344CB8AC3E}">
        <p14:creationId xmlns:p14="http://schemas.microsoft.com/office/powerpoint/2010/main" val="2987939240"/>
      </p:ext>
    </p:extLst>
  </p:cSld>
  <p:clrMapOvr>
    <a:masterClrMapping/>
  </p:clrMapOvr>
</p:sld>
</file>

<file path=ppt/theme/theme1.xml><?xml version="1.0" encoding="utf-8"?>
<a:theme xmlns:a="http://schemas.openxmlformats.org/drawingml/2006/main" name="Atlante">
  <a:themeElements>
    <a:clrScheme name="Atlante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nt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nt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473</TotalTime>
  <Words>432</Words>
  <Application>Microsoft Office PowerPoint</Application>
  <PresentationFormat>Widescreen</PresentationFormat>
  <Paragraphs>114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8" baseType="lpstr">
      <vt:lpstr>Aptos Narrow</vt:lpstr>
      <vt:lpstr>Arial Narrow</vt:lpstr>
      <vt:lpstr>Calibri Light</vt:lpstr>
      <vt:lpstr>Montserrat</vt:lpstr>
      <vt:lpstr>Rockwell</vt:lpstr>
      <vt:lpstr>Wingdings</vt:lpstr>
      <vt:lpstr>Atlante</vt:lpstr>
      <vt:lpstr>25 novembre – Giornata internazionale per l’eliminazione della violenza sulle donne</vt:lpstr>
      <vt:lpstr>Presentazione standard di PowerPoint</vt:lpstr>
      <vt:lpstr>Relazione tra vittima e omicida</vt:lpstr>
      <vt:lpstr>Femminicidio | Altri dati</vt:lpstr>
      <vt:lpstr>Persone che hanno subito sul posto di lavoro nel corso della vita offese, proposte inappropriate e molestie fisiche  per condizione professionale.  Anno 2022-2023, per 100 persone e 100 donne di 15-70 anni</vt:lpstr>
      <vt:lpstr>Presentazione standard di PowerPoint</vt:lpstr>
      <vt:lpstr>Presentazione standard di PowerPoint</vt:lpstr>
      <vt:lpstr>Soddisfazione per la propria vita</vt:lpstr>
      <vt:lpstr>Il fenomeno della tratta e dello sfruttamento in Italia</vt:lpstr>
      <vt:lpstr>I dati dell’Osservatorio Nazionale Antitratta al 2023 - chiamate al numero antitratta </vt:lpstr>
      <vt:lpstr>Gli appuntamenti del pomeriggio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novembre – Giornata internazionale per l’eliminazione della violenza sulle donne</dc:title>
  <dc:creator>Vania Statzu</dc:creator>
  <cp:lastModifiedBy>Marco Sechi</cp:lastModifiedBy>
  <cp:revision>6</cp:revision>
  <dcterms:created xsi:type="dcterms:W3CDTF">2024-11-14T18:27:32Z</dcterms:created>
  <dcterms:modified xsi:type="dcterms:W3CDTF">2024-11-19T08:06:47Z</dcterms:modified>
</cp:coreProperties>
</file>